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6" r:id="rId6"/>
    <p:sldId id="305" r:id="rId7"/>
    <p:sldId id="306" r:id="rId8"/>
    <p:sldId id="297" r:id="rId9"/>
    <p:sldId id="300" r:id="rId10"/>
    <p:sldId id="304" r:id="rId11"/>
    <p:sldId id="30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2.jpe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6/7/2021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6/7/2021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6/7/2021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6/7/2021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6/7/2021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6/7/2021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6/7/2021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6/7/2021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6/7/2021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6/7/2021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2" Type="http://schemas.openxmlformats.org/officeDocument/2006/relationships/hyperlink" Target="https://www.mdpi.com/2076-0817/10/4/479"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rcpi.ie/news/releases/covid-placentitis-statement-from-the-rcpi-faculty-of-pathology-and-the-institute-of-obstetricians-and-gynaecologist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fontScale="90000"/>
          </a:bodyPr>
          <a:lstStyle/>
          <a:p>
            <a:r>
              <a:rPr lang="en-US" sz="4400" dirty="0">
                <a:solidFill>
                  <a:schemeClr val="tx1"/>
                </a:solidFill>
              </a:rPr>
              <a:t>Still birth among moms with Covid-19</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7"/>
            <a:ext cx="4775075" cy="762443"/>
          </a:xfrm>
        </p:spPr>
        <p:txBody>
          <a:bodyPr>
            <a:normAutofit/>
          </a:bodyPr>
          <a:lstStyle/>
          <a:p>
            <a:pPr>
              <a:spcAft>
                <a:spcPts val="600"/>
              </a:spcAft>
            </a:pPr>
            <a:r>
              <a:rPr lang="en-US" dirty="0">
                <a:solidFill>
                  <a:schemeClr val="tx1"/>
                </a:solidFill>
              </a:rPr>
              <a:t>Article by Anthony King (Apr. 23, 2021)</a:t>
            </a:r>
          </a:p>
          <a:p>
            <a:pPr>
              <a:spcAft>
                <a:spcPts val="600"/>
              </a:spcAft>
            </a:pPr>
            <a:r>
              <a:rPr lang="en-US" dirty="0">
                <a:solidFill>
                  <a:schemeClr val="tx1"/>
                </a:solidFill>
              </a:rPr>
              <a:t>Presented by Derek Scholes</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93439-5660-4AA6-AAD0-80EFBBCBB57C}"/>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64ADDDA8-628E-4EA8-AC45-A0DCE5BDAC25}"/>
              </a:ext>
            </a:extLst>
          </p:cNvPr>
          <p:cNvSpPr>
            <a:spLocks noGrp="1"/>
          </p:cNvSpPr>
          <p:nvPr>
            <p:ph idx="1"/>
          </p:nvPr>
        </p:nvSpPr>
        <p:spPr/>
        <p:txBody>
          <a:bodyPr>
            <a:normAutofit fontScale="92500" lnSpcReduction="10000"/>
          </a:bodyPr>
          <a:lstStyle/>
          <a:p>
            <a:r>
              <a:rPr lang="en-US" sz="1800" dirty="0"/>
              <a:t>Coronavirus has been transmitted from the mother to the fetus through the placenta. This has been detected by using an antibody (immunohistochemistry) against SARS-CoV2 on a microscopic section of placenta.</a:t>
            </a:r>
          </a:p>
          <a:p>
            <a:pPr lvl="1"/>
            <a:r>
              <a:rPr lang="en-US" sz="1600" b="0" i="0" dirty="0">
                <a:effectLst/>
              </a:rPr>
              <a:t>D. MOROTTI ET AL., "MOLECULAR PATHOLOGY ANALYSIS OF SARS-COV-2 IN SYNCYTIOTROPHOBLAST AND HOFBAUER CELLS IN PLACENTA FROM A PREGNANT WOMAN AND FETUS WITH COVID-19. </a:t>
            </a:r>
            <a:r>
              <a:rPr lang="en-US" sz="1600" b="0" i="1" dirty="0">
                <a:effectLst/>
                <a:hlinkClick r:id="rId2">
                  <a:extLst>
                    <a:ext uri="{A12FA001-AC4F-418D-AE19-62706E023703}">
                      <ahyp:hlinkClr xmlns:ahyp="http://schemas.microsoft.com/office/drawing/2018/hyperlinkcolor" val="tx"/>
                    </a:ext>
                  </a:extLst>
                </a:hlinkClick>
              </a:rPr>
              <a:t>PATHOGENS</a:t>
            </a:r>
            <a:r>
              <a:rPr lang="en-US" sz="1600" b="0" i="0" dirty="0">
                <a:effectLst/>
              </a:rPr>
              <a:t>, 10:479, 2021.</a:t>
            </a:r>
          </a:p>
          <a:p>
            <a:pPr lvl="1"/>
            <a:endParaRPr lang="en-US" sz="1600" dirty="0"/>
          </a:p>
          <a:p>
            <a:r>
              <a:rPr lang="en-US" sz="1800" dirty="0"/>
              <a:t>Six women in Ireland suffered stillbirths related to SARS-CoV2 infections (a few weeks after) and one miscarriage. Five of the cases included he B.1.1.7 variant (UK origin &amp; 94% of cases).</a:t>
            </a:r>
          </a:p>
          <a:p>
            <a:pPr lvl="1"/>
            <a:r>
              <a:rPr lang="en-US" sz="1600" dirty="0"/>
              <a:t>Each case showed extensive damage to the placenta. </a:t>
            </a:r>
          </a:p>
          <a:p>
            <a:pPr lvl="1"/>
            <a:r>
              <a:rPr lang="en-US" sz="1600" dirty="0"/>
              <a:t>“The placentas look completely burnt out, just incredibly necrotic and damaged,” says </a:t>
            </a:r>
            <a:r>
              <a:rPr lang="en-US" sz="1600" dirty="0" err="1"/>
              <a:t>Keelin</a:t>
            </a:r>
            <a:r>
              <a:rPr lang="en-US" sz="1600" dirty="0"/>
              <a:t> O’Donoghue, an obstetrician at Cork University Maternal Hospital in Ireland who is part of team preparing a manuscript on the cases. “They all have suffered acute injury, which is why you have an acute effect in terms of fetal compromise or death.”  </a:t>
            </a:r>
          </a:p>
        </p:txBody>
      </p:sp>
    </p:spTree>
    <p:extLst>
      <p:ext uri="{BB962C8B-B14F-4D97-AF65-F5344CB8AC3E}">
        <p14:creationId xmlns:p14="http://schemas.microsoft.com/office/powerpoint/2010/main" val="146607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4EBE4-331A-4B6A-90D7-7E5B3A166460}"/>
              </a:ext>
            </a:extLst>
          </p:cNvPr>
          <p:cNvSpPr>
            <a:spLocks noGrp="1"/>
          </p:cNvSpPr>
          <p:nvPr>
            <p:ph type="title"/>
          </p:nvPr>
        </p:nvSpPr>
        <p:spPr/>
        <p:txBody>
          <a:bodyPr/>
          <a:lstStyle/>
          <a:p>
            <a:r>
              <a:rPr lang="en-US" dirty="0"/>
              <a:t>Background (cont.)</a:t>
            </a:r>
          </a:p>
        </p:txBody>
      </p:sp>
      <p:sp>
        <p:nvSpPr>
          <p:cNvPr id="3" name="Content Placeholder 2">
            <a:extLst>
              <a:ext uri="{FF2B5EF4-FFF2-40B4-BE49-F238E27FC236}">
                <a16:creationId xmlns:a16="http://schemas.microsoft.com/office/drawing/2014/main" id="{56475CDD-4897-4CD7-ADE6-52B389232B20}"/>
              </a:ext>
            </a:extLst>
          </p:cNvPr>
          <p:cNvSpPr>
            <a:spLocks noGrp="1"/>
          </p:cNvSpPr>
          <p:nvPr>
            <p:ph idx="1"/>
          </p:nvPr>
        </p:nvSpPr>
        <p:spPr/>
        <p:txBody>
          <a:bodyPr>
            <a:normAutofit/>
          </a:bodyPr>
          <a:lstStyle/>
          <a:p>
            <a:r>
              <a:rPr lang="en-US" sz="1600" dirty="0"/>
              <a:t>Three cases of emergency deliveries caused by severely degraded placentas in mothers diagnosed with COVID 19.</a:t>
            </a:r>
          </a:p>
          <a:p>
            <a:pPr lvl="1"/>
            <a:r>
              <a:rPr lang="en-US" sz="1400" dirty="0"/>
              <a:t>“There’s a very abnormal appearance” to the surface of the placenta when it is cut for examination, says Brendan Fitzgerald, a pathologist at Cork University Hospital who has examined five of the affected placentas, “with white streaks and nodules occupying large portions of the placental disk. It is a very uncommon finding that we would rarely see in routine practice.”</a:t>
            </a:r>
          </a:p>
          <a:p>
            <a:pPr lvl="1"/>
            <a:r>
              <a:rPr lang="en-US" sz="1400" dirty="0"/>
              <a:t>https://www.the-scientist.com/features/human-fetuses-can-contract-sars-cov-2-but-its-rare-68293</a:t>
            </a:r>
          </a:p>
          <a:p>
            <a:endParaRPr lang="en-US" sz="1600" dirty="0"/>
          </a:p>
          <a:p>
            <a:r>
              <a:rPr lang="en-US" sz="1600" dirty="0"/>
              <a:t>The Royal College of Physicians in Ireland released a </a:t>
            </a:r>
            <a:r>
              <a:rPr lang="en-US" sz="1600" dirty="0">
                <a:hlinkClick r:id="rId2">
                  <a:extLst>
                    <a:ext uri="{A12FA001-AC4F-418D-AE19-62706E023703}">
                      <ahyp:hlinkClr xmlns:ahyp="http://schemas.microsoft.com/office/drawing/2018/hyperlinkcolor" val="tx"/>
                    </a:ext>
                  </a:extLst>
                </a:hlinkClick>
              </a:rPr>
              <a:t>statement</a:t>
            </a:r>
            <a:r>
              <a:rPr lang="en-US" sz="1600" dirty="0"/>
              <a:t> on April 13: “The six cases are on a background of a total of 11 cases of SARS-CoV-2 </a:t>
            </a:r>
            <a:r>
              <a:rPr lang="en-US" sz="1600" dirty="0" err="1"/>
              <a:t>placentitis</a:t>
            </a:r>
            <a:r>
              <a:rPr lang="en-US" sz="1600" dirty="0"/>
              <a:t> identified in Ireland since the start of the pandemic. Results to date, from the baby’s deaths, indicate a link with the B.1.1.7 variant of concern which may explain why this finding was not a significant feature of the 1st and 2nd waves in 2020.” </a:t>
            </a:r>
          </a:p>
        </p:txBody>
      </p:sp>
    </p:spTree>
    <p:extLst>
      <p:ext uri="{BB962C8B-B14F-4D97-AF65-F5344CB8AC3E}">
        <p14:creationId xmlns:p14="http://schemas.microsoft.com/office/powerpoint/2010/main" val="11671544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84D52-31CF-4214-A0D9-BEE5FA2DB067}"/>
              </a:ext>
            </a:extLst>
          </p:cNvPr>
          <p:cNvSpPr>
            <a:spLocks noGrp="1"/>
          </p:cNvSpPr>
          <p:nvPr>
            <p:ph type="title"/>
          </p:nvPr>
        </p:nvSpPr>
        <p:spPr/>
        <p:txBody>
          <a:bodyPr/>
          <a:lstStyle/>
          <a:p>
            <a:r>
              <a:rPr lang="en-US" dirty="0"/>
              <a:t>Placental Damage</a:t>
            </a:r>
          </a:p>
        </p:txBody>
      </p:sp>
      <p:pic>
        <p:nvPicPr>
          <p:cNvPr id="9" name="Content Placeholder 8" descr="Top: Normal placenta&#10;Bottom: SARS-CoV2 infected placenta">
            <a:extLst>
              <a:ext uri="{FF2B5EF4-FFF2-40B4-BE49-F238E27FC236}">
                <a16:creationId xmlns:a16="http://schemas.microsoft.com/office/drawing/2014/main" id="{24080BC6-55EF-4856-8674-C44F8C6EED69}"/>
              </a:ext>
            </a:extLst>
          </p:cNvPr>
          <p:cNvPicPr>
            <a:picLocks noGrp="1" noChangeAspect="1"/>
          </p:cNvPicPr>
          <p:nvPr>
            <p:ph idx="1"/>
          </p:nvPr>
        </p:nvPicPr>
        <p:blipFill>
          <a:blip r:embed="rId2"/>
          <a:stretch>
            <a:fillRect/>
          </a:stretch>
        </p:blipFill>
        <p:spPr>
          <a:xfrm>
            <a:off x="7387862" y="537515"/>
            <a:ext cx="3862172" cy="5782970"/>
          </a:xfrm>
        </p:spPr>
      </p:pic>
      <p:sp>
        <p:nvSpPr>
          <p:cNvPr id="12" name="TextBox 11">
            <a:extLst>
              <a:ext uri="{FF2B5EF4-FFF2-40B4-BE49-F238E27FC236}">
                <a16:creationId xmlns:a16="http://schemas.microsoft.com/office/drawing/2014/main" id="{952A8000-B61A-46A0-A6D1-CA7723144DFB}"/>
              </a:ext>
            </a:extLst>
          </p:cNvPr>
          <p:cNvSpPr txBox="1"/>
          <p:nvPr/>
        </p:nvSpPr>
        <p:spPr>
          <a:xfrm>
            <a:off x="1198486" y="1837678"/>
            <a:ext cx="5814874" cy="3985706"/>
          </a:xfrm>
          <a:prstGeom prst="rect">
            <a:avLst/>
          </a:prstGeom>
          <a:noFill/>
        </p:spPr>
        <p:txBody>
          <a:bodyPr wrap="square" rtlCol="0">
            <a:spAutoFit/>
          </a:bodyPr>
          <a:lstStyle/>
          <a:p>
            <a:pPr marL="285750" indent="-285750">
              <a:buSzPct val="75000"/>
              <a:buFont typeface="Courier New" panose="02070309020205020404" pitchFamily="49" charset="0"/>
              <a:buChar char="o"/>
            </a:pPr>
            <a:r>
              <a:rPr lang="en-US" dirty="0"/>
              <a:t>Almost no evidence that the fetus contracted the disease because all infants were normally grown and formed.</a:t>
            </a:r>
          </a:p>
          <a:p>
            <a:pPr marL="285750" indent="-285750">
              <a:buSzPct val="75000"/>
              <a:buFont typeface="Courier New" panose="02070309020205020404" pitchFamily="49" charset="0"/>
              <a:buChar char="o"/>
            </a:pPr>
            <a:r>
              <a:rPr lang="en-US" dirty="0"/>
              <a:t>The </a:t>
            </a:r>
            <a:r>
              <a:rPr lang="en-US" dirty="0" err="1"/>
              <a:t>syncytiotrophoblast</a:t>
            </a:r>
            <a:r>
              <a:rPr lang="en-US" dirty="0"/>
              <a:t> has been the most affected area where the ACE2 receptors are expressed</a:t>
            </a:r>
          </a:p>
          <a:p>
            <a:pPr marL="742950" lvl="1" indent="-285750">
              <a:buSzPct val="75000"/>
              <a:buFont typeface="Courier New" panose="02070309020205020404" pitchFamily="49" charset="0"/>
              <a:buChar char="o"/>
            </a:pPr>
            <a:r>
              <a:rPr lang="en-US" dirty="0"/>
              <a:t>Possible enhanced binding of variant</a:t>
            </a:r>
          </a:p>
          <a:p>
            <a:pPr marL="285750" indent="-285750">
              <a:buSzPct val="75000"/>
              <a:buFont typeface="Courier New" panose="02070309020205020404" pitchFamily="49" charset="0"/>
              <a:buChar char="o"/>
            </a:pPr>
            <a:endParaRPr lang="en-US" dirty="0"/>
          </a:p>
          <a:p>
            <a:pPr marL="285750" indent="-285750">
              <a:buSzPct val="75000"/>
              <a:buFont typeface="Courier New" panose="02070309020205020404" pitchFamily="49" charset="0"/>
              <a:buChar char="o"/>
            </a:pPr>
            <a:endParaRPr lang="en-US" dirty="0"/>
          </a:p>
          <a:p>
            <a:pPr marL="285750" indent="-285750">
              <a:buSzPct val="75000"/>
              <a:buFont typeface="Courier New" panose="02070309020205020404" pitchFamily="49" charset="0"/>
              <a:buChar char="o"/>
            </a:pPr>
            <a:endParaRPr lang="en-US" dirty="0"/>
          </a:p>
          <a:p>
            <a:pPr marL="285750" indent="-285750">
              <a:buSzPct val="75000"/>
              <a:buFont typeface="Courier New" panose="02070309020205020404" pitchFamily="49" charset="0"/>
              <a:buChar char="o"/>
            </a:pPr>
            <a:endParaRPr lang="en-US" dirty="0"/>
          </a:p>
          <a:p>
            <a:pPr marL="1200150" lvl="2" indent="-285750">
              <a:buSzPct val="75000"/>
              <a:buFont typeface="Courier New" panose="02070309020205020404" pitchFamily="49" charset="0"/>
              <a:buChar char="o"/>
            </a:pPr>
            <a:r>
              <a:rPr lang="en-US" sz="1100" dirty="0"/>
              <a:t>Top: Normal placenta</a:t>
            </a:r>
          </a:p>
          <a:p>
            <a:pPr marL="1200150" lvl="2" indent="-285750">
              <a:buSzPct val="75000"/>
              <a:buFont typeface="Courier New" panose="02070309020205020404" pitchFamily="49" charset="0"/>
              <a:buChar char="o"/>
            </a:pPr>
            <a:r>
              <a:rPr lang="en-US" sz="1100" dirty="0"/>
              <a:t>Bottom: SARS-CoV2 infected placenta</a:t>
            </a:r>
          </a:p>
          <a:p>
            <a:pPr marL="1657350" lvl="3" indent="-285750">
              <a:buSzPct val="75000"/>
              <a:buFont typeface="Courier New" panose="02070309020205020404" pitchFamily="49" charset="0"/>
              <a:buChar char="o"/>
            </a:pPr>
            <a:r>
              <a:rPr lang="en-US" sz="1100" dirty="0"/>
              <a:t>Histiocytic </a:t>
            </a:r>
            <a:r>
              <a:rPr lang="en-US" sz="1100" dirty="0" err="1"/>
              <a:t>intervillositis</a:t>
            </a:r>
            <a:endParaRPr lang="en-US" sz="1100" dirty="0"/>
          </a:p>
          <a:p>
            <a:pPr marL="1657350" lvl="3" indent="-285750">
              <a:buSzPct val="75000"/>
              <a:buFont typeface="Courier New" panose="02070309020205020404" pitchFamily="49" charset="0"/>
              <a:buChar char="o"/>
            </a:pPr>
            <a:r>
              <a:rPr lang="en-US" sz="1100" dirty="0"/>
              <a:t>Clumping of villi and accumulation of fibrin and necrotic material</a:t>
            </a:r>
          </a:p>
        </p:txBody>
      </p:sp>
    </p:spTree>
    <p:extLst>
      <p:ext uri="{BB962C8B-B14F-4D97-AF65-F5344CB8AC3E}">
        <p14:creationId xmlns:p14="http://schemas.microsoft.com/office/powerpoint/2010/main" val="317616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A6500-62DA-449F-9867-197F08E13B44}"/>
              </a:ext>
            </a:extLst>
          </p:cNvPr>
          <p:cNvSpPr>
            <a:spLocks noGrp="1"/>
          </p:cNvSpPr>
          <p:nvPr>
            <p:ph type="title"/>
          </p:nvPr>
        </p:nvSpPr>
        <p:spPr/>
        <p:txBody>
          <a:bodyPr/>
          <a:lstStyle/>
          <a:p>
            <a:r>
              <a:rPr lang="en-US" dirty="0"/>
              <a:t>Placental Damage (Results)</a:t>
            </a:r>
          </a:p>
        </p:txBody>
      </p:sp>
      <p:sp>
        <p:nvSpPr>
          <p:cNvPr id="3" name="Content Placeholder 2">
            <a:extLst>
              <a:ext uri="{FF2B5EF4-FFF2-40B4-BE49-F238E27FC236}">
                <a16:creationId xmlns:a16="http://schemas.microsoft.com/office/drawing/2014/main" id="{1D45C47B-E629-45E1-89BF-BCB0300CE066}"/>
              </a:ext>
            </a:extLst>
          </p:cNvPr>
          <p:cNvSpPr>
            <a:spLocks noGrp="1"/>
          </p:cNvSpPr>
          <p:nvPr>
            <p:ph idx="1"/>
          </p:nvPr>
        </p:nvSpPr>
        <p:spPr/>
        <p:txBody>
          <a:bodyPr>
            <a:normAutofit/>
          </a:bodyPr>
          <a:lstStyle/>
          <a:p>
            <a:r>
              <a:rPr lang="en-US" dirty="0"/>
              <a:t>Pathological findings from the Medical College of Georgia reports 11 placentas from 5 countries which were reported to have SARS-</a:t>
            </a:r>
            <a:r>
              <a:rPr lang="en-US" dirty="0" err="1"/>
              <a:t>CoV</a:t>
            </a:r>
            <a:r>
              <a:rPr lang="en-US" dirty="0"/>
              <a:t> infection prior to birth, all with similar findings as previously stated.  </a:t>
            </a:r>
          </a:p>
          <a:p>
            <a:pPr lvl="1"/>
            <a:r>
              <a:rPr lang="en-US" dirty="0"/>
              <a:t>Five came from liveborn infants whiles six came from stillborn or terminated infants</a:t>
            </a:r>
          </a:p>
          <a:p>
            <a:pPr lvl="1"/>
            <a:endParaRPr lang="en-US" dirty="0"/>
          </a:p>
          <a:p>
            <a:r>
              <a:rPr lang="en-US" dirty="0"/>
              <a:t>Roberts suspects the virus itself damages the placenta. “I don’t think that it is just the inflammatory cells that caused the necrosis of the trophoblasts, because the usual type of noninfectious CHI is not associated with trophoblastic necrosis.”</a:t>
            </a:r>
          </a:p>
          <a:p>
            <a:pPr lvl="1"/>
            <a:endParaRPr lang="en-US" sz="1100" dirty="0"/>
          </a:p>
          <a:p>
            <a:r>
              <a:rPr lang="en-US" dirty="0"/>
              <a:t> “From our experience, only about 1% of placentas from women who test positive by PCR at the time of delivery shows this pathology,” Larisa </a:t>
            </a:r>
            <a:r>
              <a:rPr lang="en-US" dirty="0" err="1"/>
              <a:t>Debelenko</a:t>
            </a:r>
            <a:r>
              <a:rPr lang="en-US" dirty="0"/>
              <a:t> notes</a:t>
            </a:r>
          </a:p>
          <a:p>
            <a:pPr lvl="1"/>
            <a:endParaRPr lang="en-US" sz="1100" dirty="0"/>
          </a:p>
          <a:p>
            <a:r>
              <a:rPr lang="en-US" dirty="0"/>
              <a:t> “A proper statistical analysis comparing the incidence of spontaneous abortions pre-[COVID-19] and during the epidemic may provide a better understanding of effects of the virus on pregnancy outcomes.” </a:t>
            </a:r>
          </a:p>
        </p:txBody>
      </p:sp>
    </p:spTree>
    <p:extLst>
      <p:ext uri="{BB962C8B-B14F-4D97-AF65-F5344CB8AC3E}">
        <p14:creationId xmlns:p14="http://schemas.microsoft.com/office/powerpoint/2010/main" val="1232871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4C800-0E64-4D78-A6BB-C42F29161D5C}"/>
              </a:ext>
            </a:extLst>
          </p:cNvPr>
          <p:cNvSpPr>
            <a:spLocks noGrp="1"/>
          </p:cNvSpPr>
          <p:nvPr>
            <p:ph type="title"/>
          </p:nvPr>
        </p:nvSpPr>
        <p:spPr/>
        <p:txBody>
          <a:bodyPr/>
          <a:lstStyle/>
          <a:p>
            <a:r>
              <a:rPr lang="en-US" dirty="0"/>
              <a:t>Demographics</a:t>
            </a:r>
          </a:p>
        </p:txBody>
      </p:sp>
      <p:sp>
        <p:nvSpPr>
          <p:cNvPr id="3" name="Content Placeholder 2">
            <a:extLst>
              <a:ext uri="{FF2B5EF4-FFF2-40B4-BE49-F238E27FC236}">
                <a16:creationId xmlns:a16="http://schemas.microsoft.com/office/drawing/2014/main" id="{371166A5-4DBC-4CAB-ADB9-4029CB2F1EAE}"/>
              </a:ext>
            </a:extLst>
          </p:cNvPr>
          <p:cNvSpPr>
            <a:spLocks noGrp="1"/>
          </p:cNvSpPr>
          <p:nvPr>
            <p:ph idx="1"/>
          </p:nvPr>
        </p:nvSpPr>
        <p:spPr/>
        <p:txBody>
          <a:bodyPr/>
          <a:lstStyle/>
          <a:p>
            <a:r>
              <a:rPr lang="en-US" dirty="0"/>
              <a:t>Study 1: Ireland – 6 women</a:t>
            </a:r>
          </a:p>
          <a:p>
            <a:endParaRPr lang="en-US" dirty="0"/>
          </a:p>
          <a:p>
            <a:r>
              <a:rPr lang="en-US" dirty="0"/>
              <a:t>Study 2: Ireland – 11 cases of </a:t>
            </a:r>
            <a:r>
              <a:rPr lang="en-US" dirty="0" err="1"/>
              <a:t>placentitis</a:t>
            </a:r>
            <a:r>
              <a:rPr lang="en-US" dirty="0"/>
              <a:t> (5 livebirths, 6 stillbirths/miscarriages)</a:t>
            </a:r>
          </a:p>
          <a:p>
            <a:pPr lvl="1"/>
            <a:r>
              <a:rPr lang="en-US" dirty="0"/>
              <a:t>Incidence rate: 1/100 to 1/200 stillbirths</a:t>
            </a:r>
          </a:p>
          <a:p>
            <a:endParaRPr lang="en-US" dirty="0"/>
          </a:p>
          <a:p>
            <a:r>
              <a:rPr lang="en-US" dirty="0"/>
              <a:t>Study 3: Ireland – 1 woman (livebirth via Caesarean at 36 weeks due to decreased fetal movement)</a:t>
            </a:r>
          </a:p>
          <a:p>
            <a:endParaRPr lang="en-US" dirty="0"/>
          </a:p>
          <a:p>
            <a:r>
              <a:rPr lang="en-US" dirty="0"/>
              <a:t>Study 4: 11 placentas from 5 different countries (5 livebirths, 6 stillbirths or terminated infants)</a:t>
            </a:r>
          </a:p>
          <a:p>
            <a:endParaRPr lang="en-US" dirty="0"/>
          </a:p>
          <a:p>
            <a:r>
              <a:rPr lang="en-US" dirty="0"/>
              <a:t>Study 5: 150 women – 75 infected and 75 controls</a:t>
            </a:r>
          </a:p>
          <a:p>
            <a:pPr lvl="1"/>
            <a:r>
              <a:rPr lang="en-US" dirty="0"/>
              <a:t>1% show positive for pathology from women who test positive by PCR</a:t>
            </a:r>
          </a:p>
        </p:txBody>
      </p:sp>
      <p:pic>
        <p:nvPicPr>
          <p:cNvPr id="2050" name="Picture 2" descr="Ireland Map Europe - Free image on Pixabay">
            <a:extLst>
              <a:ext uri="{FF2B5EF4-FFF2-40B4-BE49-F238E27FC236}">
                <a16:creationId xmlns:a16="http://schemas.microsoft.com/office/drawing/2014/main" id="{2E63BC73-9E64-491F-B929-F4CAE3EB5F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65991" y="375894"/>
            <a:ext cx="2554534" cy="3276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6669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4830F-A9D2-4487-9963-6C1A9CE88246}"/>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0419F669-9757-46AC-83B2-0711FDFF57DB}"/>
              </a:ext>
            </a:extLst>
          </p:cNvPr>
          <p:cNvSpPr>
            <a:spLocks noGrp="1"/>
          </p:cNvSpPr>
          <p:nvPr>
            <p:ph idx="1"/>
          </p:nvPr>
        </p:nvSpPr>
        <p:spPr/>
        <p:txBody>
          <a:bodyPr>
            <a:normAutofit/>
          </a:bodyPr>
          <a:lstStyle/>
          <a:p>
            <a:r>
              <a:rPr lang="en-US" sz="1800" dirty="0"/>
              <a:t>Chances of </a:t>
            </a:r>
            <a:r>
              <a:rPr lang="en-US" sz="1800" dirty="0" err="1"/>
              <a:t>placentitis</a:t>
            </a:r>
            <a:r>
              <a:rPr lang="en-US" sz="1800" dirty="0"/>
              <a:t> occurs in about 1 in 100 women who test positive for COVID 19, most commonly with the B.1.1.7 variant.</a:t>
            </a:r>
          </a:p>
          <a:p>
            <a:endParaRPr lang="en-US" sz="1800" dirty="0"/>
          </a:p>
          <a:p>
            <a:r>
              <a:rPr lang="en-US" sz="1800" dirty="0"/>
              <a:t>Pathology includes </a:t>
            </a:r>
            <a:r>
              <a:rPr lang="en-US" sz="1800" dirty="0" err="1"/>
              <a:t>syncytiotrophoblast</a:t>
            </a:r>
            <a:r>
              <a:rPr lang="en-US" sz="1800" dirty="0"/>
              <a:t> cell necrosis with clumping of placental villi. There is a large accumulation of fibrin and necrotic material.</a:t>
            </a:r>
          </a:p>
          <a:p>
            <a:endParaRPr lang="en-US" sz="1800" dirty="0"/>
          </a:p>
          <a:p>
            <a:r>
              <a:rPr lang="en-US" sz="1800" dirty="0"/>
              <a:t>Statistical analysis comparing pre-COVID-19 spontaneous abortions and those during the pandemic should be performed to help proved an improved understanding of how the virus effects the outcomes of pregnancy.</a:t>
            </a:r>
          </a:p>
          <a:p>
            <a:endParaRPr lang="en-US" sz="1800" dirty="0"/>
          </a:p>
        </p:txBody>
      </p:sp>
    </p:spTree>
    <p:extLst>
      <p:ext uri="{BB962C8B-B14F-4D97-AF65-F5344CB8AC3E}">
        <p14:creationId xmlns:p14="http://schemas.microsoft.com/office/powerpoint/2010/main" val="846612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1E07C-970B-4B3B-B85D-4B3154ECA9FB}"/>
              </a:ext>
            </a:extLst>
          </p:cNvPr>
          <p:cNvSpPr>
            <a:spLocks noGrp="1"/>
          </p:cNvSpPr>
          <p:nvPr>
            <p:ph type="title"/>
          </p:nvPr>
        </p:nvSpPr>
        <p:spPr/>
        <p:txBody>
          <a:bodyPr/>
          <a:lstStyle/>
          <a:p>
            <a:r>
              <a:rPr lang="en-US" dirty="0"/>
              <a:t>Reference</a:t>
            </a:r>
          </a:p>
        </p:txBody>
      </p:sp>
      <p:sp>
        <p:nvSpPr>
          <p:cNvPr id="3" name="Content Placeholder 2">
            <a:extLst>
              <a:ext uri="{FF2B5EF4-FFF2-40B4-BE49-F238E27FC236}">
                <a16:creationId xmlns:a16="http://schemas.microsoft.com/office/drawing/2014/main" id="{68F99A0F-0D26-4822-9DB6-E4CA7A32B6F1}"/>
              </a:ext>
            </a:extLst>
          </p:cNvPr>
          <p:cNvSpPr>
            <a:spLocks noGrp="1"/>
          </p:cNvSpPr>
          <p:nvPr>
            <p:ph idx="1"/>
          </p:nvPr>
        </p:nvSpPr>
        <p:spPr/>
        <p:txBody>
          <a:bodyPr/>
          <a:lstStyle/>
          <a:p>
            <a:r>
              <a:rPr lang="en-US" dirty="0">
                <a:effectLst/>
              </a:rPr>
              <a:t>King A. Doctors Investigate Several Stillbirths Among Moms with COVID-19. </a:t>
            </a:r>
            <a:r>
              <a:rPr lang="en-US" i="1" dirty="0">
                <a:effectLst/>
              </a:rPr>
              <a:t>The Scientist</a:t>
            </a:r>
            <a:r>
              <a:rPr lang="en-US" dirty="0">
                <a:effectLst/>
              </a:rPr>
              <a:t>. April 2021. https://www.the-scientist.com/news-opinion/doctors-investigate-several-stillbirths-among-moms-with-covid-19-68703. Accessed June 8, 2021. </a:t>
            </a:r>
          </a:p>
          <a:p>
            <a:endParaRPr lang="en-US" dirty="0"/>
          </a:p>
        </p:txBody>
      </p:sp>
    </p:spTree>
    <p:extLst>
      <p:ext uri="{BB962C8B-B14F-4D97-AF65-F5344CB8AC3E}">
        <p14:creationId xmlns:p14="http://schemas.microsoft.com/office/powerpoint/2010/main" val="29981664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3.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{B4D80F04-B855-4E23-A43F-4EB4F32A3DF6}tf56219246_win32</Template>
  <TotalTime>1785</TotalTime>
  <Words>812</Words>
  <Application>Microsoft Office PowerPoint</Application>
  <PresentationFormat>Widescreen</PresentationFormat>
  <Paragraphs>57</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Avenir Next LT Pro</vt:lpstr>
      <vt:lpstr>Avenir Next LT Pro Light</vt:lpstr>
      <vt:lpstr>Courier New</vt:lpstr>
      <vt:lpstr>Garamond</vt:lpstr>
      <vt:lpstr>SavonVTI</vt:lpstr>
      <vt:lpstr>Still birth among moms with Covid-19</vt:lpstr>
      <vt:lpstr>Background</vt:lpstr>
      <vt:lpstr>Background (cont.)</vt:lpstr>
      <vt:lpstr>Placental Damage</vt:lpstr>
      <vt:lpstr>Placental Damage (Results)</vt:lpstr>
      <vt:lpstr>Demographics</vt:lpstr>
      <vt:lpstr>Conclusion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Still birth among moms with Covid-19</dc:title>
  <dc:creator>Derek Scholes</dc:creator>
  <cp:lastModifiedBy>Derek Scholes</cp:lastModifiedBy>
  <cp:revision>12</cp:revision>
  <dcterms:created xsi:type="dcterms:W3CDTF">2021-06-07T13:42:51Z</dcterms:created>
  <dcterms:modified xsi:type="dcterms:W3CDTF">2021-06-08T19:27:59Z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